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0" r:id="rId7"/>
    <p:sldId id="261" r:id="rId8"/>
    <p:sldId id="262" r:id="rId9"/>
    <p:sldId id="264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630"/>
    <a:srgbClr val="B8262F"/>
    <a:srgbClr val="262B61"/>
    <a:srgbClr val="5F1320"/>
    <a:srgbClr val="112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43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8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4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0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63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4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1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6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3651-2D9F-49AD-9E39-5DB835FEE994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87037" y="1974080"/>
            <a:ext cx="102179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НОВЕЛЛЫ ПРИ ПРОВЕДЕНИИ АТТЕСТАЦИИ ПЕДАГОГИЧЕСКИХ РАБОТНИКОВ</a:t>
            </a:r>
            <a:endParaRPr lang="ru-RU" sz="4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2924" y="4398853"/>
            <a:ext cx="50591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ЯКУНИНА И.Е., </a:t>
            </a:r>
            <a:r>
              <a:rPr lang="ru-RU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ректор ГОУ ДПО ТО «ИПК и ППРО ТО», </a:t>
            </a:r>
            <a:br>
              <a:rPr lang="ru-RU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химических наук, доцент</a:t>
            </a:r>
          </a:p>
        </p:txBody>
      </p:sp>
    </p:spTree>
    <p:extLst>
      <p:ext uri="{BB962C8B-B14F-4D97-AF65-F5344CB8AC3E}">
        <p14:creationId xmlns:p14="http://schemas.microsoft.com/office/powerpoint/2010/main" val="9079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860672" y="2383580"/>
            <a:ext cx="5848349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</a:t>
            </a:r>
            <a:r>
              <a:rPr lang="en-US" sz="1700" b="1" dirty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 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45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Аттестация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проводится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желанию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педагогических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аботников для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допуска необходима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высшая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квалификационная категория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7379" y="379660"/>
            <a:ext cx="797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«ПЕДАГОГ-МЕТОДИСТ» И «ПЕДАГОГ-НАСТАВНИК»</a:t>
            </a:r>
          </a:p>
          <a:p>
            <a:pPr algn="ctr"/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455970" y="2386700"/>
            <a:ext cx="7057994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48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подать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заявление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ходатайство руководителя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образовательной организации на основе решения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педагогического совета или другого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коллегиального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7379" y="379660"/>
            <a:ext cx="797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«ПЕДАГОГ-МЕТОДИСТ» И «ПЕДАГОГ-НАСТАВНИК»</a:t>
            </a:r>
          </a:p>
          <a:p>
            <a:pPr algn="ctr"/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430400" y="1565849"/>
            <a:ext cx="7640897" cy="2891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50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Показатели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деятельности,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входящей в должностные обязанности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руководство методическим объединением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руководство разработкой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программно-методического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сопровождения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методическая поддержка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участников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профессиональных конкурсов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методическая поддержка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направленная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профессиональное развитие, преодоление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профессиональных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дефицитов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передача опыта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применению авторских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учебных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учебно-методических разработок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97379" y="379660"/>
            <a:ext cx="7971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«ПЕДАГОГ-МЕТОДИСТ»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491996" y="1755099"/>
            <a:ext cx="6745548" cy="259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51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Показатели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деятельности, </a:t>
            </a:r>
            <a:endParaRPr lang="ru-RU" sz="1700" i="1" dirty="0" smtClean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входящей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должностные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обязанности: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руководство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практической подготовкой студентов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наставничество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отношении педагогических работников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содействие в подготовке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педагогических работников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участию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конкурсах профессионального мастерства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распространение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авторских подходов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методических разработок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97379" y="379660"/>
            <a:ext cx="797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«ПЕДАГОГ-НАСТАВНИК»</a:t>
            </a:r>
          </a:p>
          <a:p>
            <a:pPr algn="ctr"/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58978" y="2805737"/>
            <a:ext cx="11589228" cy="574120"/>
            <a:chOff x="358978" y="5130197"/>
            <a:chExt cx="11589228" cy="57412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065614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3909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65614" y="5570433"/>
              <a:ext cx="6296429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/>
          <p:cNvCxnSpPr/>
          <p:nvPr/>
        </p:nvCxnSpPr>
        <p:spPr>
          <a:xfrm>
            <a:off x="5063480" y="1452018"/>
            <a:ext cx="1424" cy="1927127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53652" y="3510893"/>
            <a:ext cx="251196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71590" y="4157224"/>
            <a:ext cx="37915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</a:t>
            </a:r>
            <a:r>
              <a:rPr lang="ru-RU" sz="1400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75520" y="1723996"/>
            <a:ext cx="5833115" cy="91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Квалификационные категории,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установленные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вступления в силу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Порядка, сохраняются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течение срока,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который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были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97379" y="379660"/>
            <a:ext cx="7892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ПОЛОЖЕНИЯ</a:t>
            </a: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4253" y="3429000"/>
            <a:ext cx="2189257" cy="3177611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0804" y="3379857"/>
            <a:ext cx="2204320" cy="312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897379" y="379660"/>
            <a:ext cx="789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НА СООТВЕТСТВИЕ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ЗАНИМАЕМОЙ ДОЛЖНОСТИ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326581" y="2593799"/>
            <a:ext cx="237551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регламентировано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91450" y="1637811"/>
            <a:ext cx="6975725" cy="2331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</a:t>
            </a:r>
            <a:r>
              <a:rPr lang="en-US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п.7.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аттестационной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комиссии: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обязательно включает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представитель выборного органа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первичной профсоюзной организации (</a:t>
            </a:r>
            <a:r>
              <a:rPr lang="ru-RU" sz="1700" b="1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700" b="1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менее 5 человек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руководитель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 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 аттестационной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комиссии организации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входит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сведения об аттестации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вносятся 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трудовую книжку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7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" y="-53645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018079" y="1855192"/>
            <a:ext cx="312529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24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Квалификационная категория устанавливается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сроком на 5 лет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16629" y="1855192"/>
            <a:ext cx="4536579" cy="631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en-US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пункт 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24.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Ограничения в сроках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отсутствуют</a:t>
            </a:r>
            <a:endParaRPr lang="ru-RU" sz="1700" b="1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18079" y="3115895"/>
            <a:ext cx="304640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26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указаний о составе аттестационной комиссии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15454" y="3035628"/>
            <a:ext cx="6568342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26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состав аттестационных комиссий входит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менее 7 человек,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включая специалистов для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осуществления всестороннего анализа</a:t>
            </a:r>
            <a:endParaRPr lang="ru-RU" sz="1700" b="1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898549" y="2142000"/>
            <a:ext cx="29952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27</a:t>
            </a:r>
          </a:p>
          <a:p>
            <a:pPr algn="ctr"/>
            <a:r>
              <a:rPr lang="ru-RU" sz="1700" i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подачи: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непосредственно </a:t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комиссию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почте письмом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«Интернет»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92366" y="2148063"/>
            <a:ext cx="6353421" cy="175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27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Добавлены новые способы подачи: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через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«Единый портал государственных </a:t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муниципальных услуг (функций)»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(ЕПГУ)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через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региональные порталы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государственных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муниципальных услуг,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интегрированные с ЕПГУ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649193" y="1746098"/>
            <a:ext cx="3532106" cy="2311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30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Заявления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высшей квалификационной категории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подаются 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ранее чем через два года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установления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этой должности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первой </a:t>
            </a:r>
            <a:b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квалификационной категории</a:t>
            </a:r>
            <a:endParaRPr lang="ru-RU" sz="1700" dirty="0">
              <a:solidFill>
                <a:srgbClr val="5F132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29347" y="2105528"/>
            <a:ext cx="6942408" cy="1492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30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Заявления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установления высшей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квалификационной категории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подаются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педагогическими работниками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имеющими (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имевшими)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одной из должностей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первую или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высшую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квалификационную категорию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876299" y="1789362"/>
            <a:ext cx="335988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31</a:t>
            </a:r>
          </a:p>
          <a:p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календарных дней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</a:t>
            </a:r>
            <a:b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письменное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определяется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конкретный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срока действия ранее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установленной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87155" y="2194511"/>
            <a:ext cx="5690345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31</a:t>
            </a:r>
          </a:p>
          <a:p>
            <a:pPr lvl="0">
              <a:lnSpc>
                <a:spcPct val="107000"/>
              </a:lnSpc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течение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 календарных дней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осуществляется письменное уведомление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сроках,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формах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способах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проведения аттестации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КВАЛИФИКАЦИОННОЙ КАТЕГОРИИ </a:t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</a:t>
            </a: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791307" y="1567307"/>
            <a:ext cx="6549799" cy="2871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пункт 31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аттестации педагогических работников, имеющих государственные награды, почетные звания, ведомственные знаки отличия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иные награды, полученные за достижения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педагогической деятельности, либо являющихся призерами конкурсов профессионального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мастерства, осуществляется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основе сведений, подтверждающих наличие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педагогических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работников наград, званий,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знаков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отличия, сведений о награждениях за участие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профессиональных конкурсах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КВАЛИФИКАЦИОННОЙ КАТЕГОРИИ </a:t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</a:t>
            </a: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560987" y="2237208"/>
            <a:ext cx="7379724" cy="1471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пункт 42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основании распорядительных актов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установлении квалификационных категорий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работодатели вносят соответствующие записи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трудовые книжки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педагогических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работников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(или) в сведения об их трудовой деятельности.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КВАЛИФИКАЦИОННОЙ КАТЕГОРИИ </a:t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</a:t>
            </a: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482</Words>
  <Application>Microsoft Office PowerPoint</Application>
  <PresentationFormat>Широкоэкранный</PresentationFormat>
  <Paragraphs>127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Андреева</dc:creator>
  <cp:lastModifiedBy>Пользователь Windows</cp:lastModifiedBy>
  <cp:revision>60</cp:revision>
  <dcterms:created xsi:type="dcterms:W3CDTF">2023-08-11T11:13:44Z</dcterms:created>
  <dcterms:modified xsi:type="dcterms:W3CDTF">2023-10-13T12:21:56Z</dcterms:modified>
</cp:coreProperties>
</file>